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58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3154-5D31-45F6-9439-3EAD237E3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B0519-4FF4-4715-B13A-50F201B9B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A8657-B426-42FA-ABEF-49AB2B23F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B40D5-CA8D-4037-8D9B-A2E11804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1405-745A-4387-8984-A5B05BFBA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3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73EE5-3939-48AF-93FC-E53408449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E281C-B327-4E0F-BD1D-08B2396A6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D0FF7-0BE1-426E-9DDB-61C8D7E7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90EED-F93B-45DF-823B-6E2CEDB6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28BA7-529D-4CA2-9EDA-76F0D755E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6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249305-E631-400F-BFDF-04FDD3BB2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44A66-65B8-440E-9A48-F38DCB433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C0D4A-CAB4-461B-8FBE-F5A11DC91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61B17-0B87-4F99-93D8-8B2FC6C4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F01B9-55C5-4F2F-8D4B-39BE8ADD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3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AA65-6277-463F-9A2A-B53931D7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79A5E-50BE-4CD7-B147-B383FB162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3761E-A2FB-4E4D-8419-29A6FC28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66E3E-E03E-4FBB-9D69-402C1CCCE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31A28-9160-40B0-B698-0EBD86D6B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9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65990-ABF6-4EE1-B5F3-F9DCB3720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C33D4-7F3F-49C2-8FAE-AA097A836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7808D-30C4-4D30-8AC6-E7E17C290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A0BEB-0457-4EE0-AB25-9D2340FC4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32A3D-D844-4E1B-AC61-95D60377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7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4FE6C-321B-4181-9295-0D1C9694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8655-B50F-4952-9BF7-D3C2EBF22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92643-1943-4C71-9D6B-A5C3A77FE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FD30A-C299-42F7-BE1C-88994610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4B1D7-2A74-45A6-AECA-A0DE55EE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B06C3-68E6-41F7-9923-004D2EFF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7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E51C2-11CD-450D-81A2-DD4E9C979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DAB05-8AD3-46E4-ADD5-476BAF85A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E9925-EA9C-4148-A0FD-9A70649F6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D4841F-EDDE-46DC-AA42-010E9E39D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42A74-C5A1-42D7-A498-F50B1E643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EB0DE5-19DA-4E1D-9530-B9CD3028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A297CE-92AF-4F14-BEB1-02AF75DC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2EBC9-6954-4095-BE14-43E15E2C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0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8C7A2-3540-4470-A3E5-F066DC58C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BFE1CD-1696-45AD-9CDD-0F49EDEAD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3D7731-7449-4ABF-84CC-0AB0C621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7CE97-B1A7-4546-A09E-B0DF0F7C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6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1B9F9A-1575-40FC-B6B5-AF7A4232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E91B8-3A25-45BE-9568-39B46145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9CA15-2251-4B10-9993-388C0F3D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0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E0D7F-8DE7-4DB7-A63A-7428CDC07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3FBA6-0C16-4D64-B61E-5021A460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B2A74-51DC-4416-B9B7-9BC8A1135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E486D-3657-4354-9393-07EBC883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1BAF7-9CAE-4B83-B348-6B857A7AD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514-153D-4003-93A1-5F81F86DE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2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DA818-37EF-41DB-B75A-938326C8B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80632E-6480-49D1-A482-A3A8E4005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971F4-A8C7-46E8-9FED-979E907C2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460AB-1356-4FF9-9AC3-E0D92780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3B4D-7F7C-4DD6-BDC9-C040B3B7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FAA3E-D267-4063-8680-9624BAFA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2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4ECE0C-7875-4294-B71D-7238E66C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9C158-13D6-40D8-A9EE-CAAC2C827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6C5E7-5906-4A5A-BF60-AEBDCF3D4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9885-FDA8-4450-BA20-1D4378F4F982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AC18E-F590-448E-AE31-5F94CE2FE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43EA2-544F-4A83-8DFB-C7F5C03FB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DE034-41F8-4B15-ADCB-F96BE123D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9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C55F0BA-7D8B-4753-AB68-D54E59A24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EC911F-1BF9-49D8-8052-3A7DDE1DF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108" y="2923633"/>
            <a:ext cx="10464734" cy="1314159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Sprawozdanie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Prezesa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Towarzystwa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Doktorantów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Uniwersytetu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Jagiellońskiego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EF9EF1-FD3C-4CB2-AB54-F8CAD8A23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9589" y="4067580"/>
            <a:ext cx="4209772" cy="557187"/>
          </a:xfrm>
          <a:noFill/>
        </p:spPr>
        <p:txBody>
          <a:bodyPr vert="horz" lIns="91440" tIns="45720" rIns="91440" bIns="45720" rtlCol="0">
            <a:noAutofit/>
          </a:bodyPr>
          <a:lstStyle/>
          <a:p>
            <a:endParaRPr lang="en-US" sz="1800" dirty="0"/>
          </a:p>
          <a:p>
            <a:r>
              <a:rPr lang="en-US" sz="1800" dirty="0"/>
              <a:t>15 </a:t>
            </a:r>
            <a:r>
              <a:rPr lang="en-US" sz="1800" dirty="0" err="1"/>
              <a:t>grudnia</a:t>
            </a:r>
            <a:r>
              <a:rPr lang="en-US" sz="1800" dirty="0"/>
              <a:t> 2021 r.</a:t>
            </a:r>
          </a:p>
        </p:txBody>
      </p:sp>
      <p:pic>
        <p:nvPicPr>
          <p:cNvPr id="11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14632A9D-D01B-44E6-932B-6FAAEC1470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3" r="4570" b="-2"/>
          <a:stretch/>
        </p:blipFill>
        <p:spPr>
          <a:xfrm>
            <a:off x="3788047" y="550"/>
            <a:ext cx="4615906" cy="2542782"/>
          </a:xfrm>
          <a:prstGeom prst="rect">
            <a:avLst/>
          </a:prstGeom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2EE0A0-EFB9-494C-A0A5-94A0AF76A192}"/>
              </a:ext>
            </a:extLst>
          </p:cNvPr>
          <p:cNvSpPr txBox="1"/>
          <p:nvPr/>
        </p:nvSpPr>
        <p:spPr>
          <a:xfrm>
            <a:off x="4899804" y="5735637"/>
            <a:ext cx="6833558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i="1" dirty="0"/>
              <a:t>Anna Wójtowicz - pełniąca funkcję w okresie 1.09-31.12.2021</a:t>
            </a:r>
          </a:p>
          <a:p>
            <a:pPr algn="r">
              <a:spcAft>
                <a:spcPts val="600"/>
              </a:spcAft>
            </a:pPr>
            <a:r>
              <a:rPr lang="pl-PL" i="1" dirty="0"/>
              <a:t>Stanisław Szufa – pełniący funkcję w okresie 18.01-31.08.2021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41902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64337C2F-8357-4927-8FD8-21FBDFAC8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1212"/>
            <a:ext cx="280157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55BB8F-B468-4031-90CB-7C71A130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Koordynowanie prac komisji TD UJ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4B577AF-CF31-469C-B065-D5EDD6120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678064" cy="4632474"/>
          </a:xfrm>
        </p:spPr>
        <p:txBody>
          <a:bodyPr>
            <a:normAutofit fontScale="92500"/>
          </a:bodyPr>
          <a:lstStyle/>
          <a:p>
            <a:r>
              <a:rPr lang="pl-PL" sz="2400" dirty="0">
                <a:ln w="0"/>
              </a:rPr>
              <a:t>Najważniejsze wydarzenia i projekty: cd.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udzielenie pomocy prawej około 20 doktorantom, konsultacja projektów 	uczelnianych aktów prawnych, regulaminów konkursów, przygotowywanie i/lub 	zatwierdzanie opinii przygotowywanych przez TDUJ w poszczególnych sprawach,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utworzenie grupy na portalu Facebook integrującej wszystkie roczniki 	doktorantów Collegium Medicum UJ,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utworzenie grupy na portalu Facebook integrującej zagranicznych doktorantów UJ,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zwiększone wysokości świadczeń dla doktorantów przyznawanych z Funduszu 	Stypendialnego na rok akademicki 2021/2022, w szczególności:</a:t>
            </a:r>
            <a:br>
              <a:rPr lang="pl-PL" sz="2400" dirty="0">
                <a:ln w="0"/>
              </a:rPr>
            </a:br>
            <a:r>
              <a:rPr lang="pl-PL" sz="2400" dirty="0">
                <a:ln w="0"/>
              </a:rPr>
              <a:t>	</a:t>
            </a:r>
            <a:r>
              <a:rPr lang="pl-PL" sz="2400" i="1" dirty="0">
                <a:ln w="0"/>
              </a:rPr>
              <a:t>stypendium Rektora – </a:t>
            </a:r>
            <a:r>
              <a:rPr lang="pl-PL" sz="2400" b="1" i="1" dirty="0">
                <a:ln w="0"/>
              </a:rPr>
              <a:t>1200 zł</a:t>
            </a:r>
            <a:br>
              <a:rPr lang="pl-PL" sz="2400" i="1" dirty="0">
                <a:ln w="0"/>
              </a:rPr>
            </a:br>
            <a:r>
              <a:rPr lang="pl-PL" sz="2400" i="1" dirty="0">
                <a:ln w="0"/>
              </a:rPr>
              <a:t>	stypendium socjalne - </a:t>
            </a:r>
            <a:r>
              <a:rPr lang="pl-PL" sz="2400" b="1" i="1" dirty="0">
                <a:ln w="0"/>
              </a:rPr>
              <a:t>900-1000 zł</a:t>
            </a:r>
            <a:br>
              <a:rPr lang="pl-PL" sz="2400" i="1" dirty="0">
                <a:ln w="0"/>
              </a:rPr>
            </a:br>
            <a:r>
              <a:rPr lang="pl-PL" sz="2400" i="1" dirty="0">
                <a:ln w="0"/>
              </a:rPr>
              <a:t>	zapomoga </a:t>
            </a:r>
            <a:r>
              <a:rPr lang="pl-PL" sz="2400" b="1" i="1" dirty="0">
                <a:ln w="0"/>
              </a:rPr>
              <a:t>2500 zł</a:t>
            </a:r>
            <a:r>
              <a:rPr lang="pl-PL" sz="2400" i="1" dirty="0">
                <a:ln w="0"/>
              </a:rPr>
              <a:t>, do </a:t>
            </a:r>
            <a:r>
              <a:rPr lang="pl-PL" sz="2400" b="1" i="1" dirty="0">
                <a:ln w="0"/>
              </a:rPr>
              <a:t>4000 zł</a:t>
            </a:r>
          </a:p>
          <a:p>
            <a:endParaRPr lang="pl-PL" sz="24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1725153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17FF5-6B6C-4033-B9E9-B6D00549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Największe osiągnięcia w 2021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FA36-28E8-4408-9306-2C950A489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dirty="0"/>
              <a:t>Zatwierdzenie wielu poprawek do regulaminu TD UJ, w szczególności sformalizowano Zarząd TD UJ oraz dodano możliwość tworzenia Rad Doktorantów Szkół Doktorskich </a:t>
            </a:r>
            <a:br>
              <a:rPr lang="pl-PL" sz="2200" dirty="0"/>
            </a:br>
            <a:r>
              <a:rPr lang="pl-PL" sz="2200" dirty="0"/>
              <a:t>- w wyniku przeprowadzonych wyborów została utworzona </a:t>
            </a:r>
            <a:r>
              <a:rPr lang="pl-PL" sz="2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Doktorantów Szkoły Doktorskiej (RDSD) Nauk Ścisłych i Przyrodniczych.</a:t>
            </a:r>
            <a:r>
              <a:rPr lang="pl-PL" sz="2200" dirty="0"/>
              <a:t> </a:t>
            </a:r>
          </a:p>
          <a:p>
            <a:r>
              <a:rPr lang="pl-PL" sz="2200" dirty="0"/>
              <a:t>Wynegocjowanie dużego budżetu pomimo pandemii i wynikających z niej ograniczeń </a:t>
            </a:r>
            <a:br>
              <a:rPr lang="pl-PL" sz="2200" dirty="0"/>
            </a:br>
            <a:r>
              <a:rPr lang="pl-PL" sz="2200" dirty="0"/>
              <a:t>w działalności Towarzystwa Doktorantów UJ.</a:t>
            </a:r>
          </a:p>
          <a:p>
            <a:r>
              <a:rPr lang="pl-PL" sz="2200" dirty="0"/>
              <a:t>Wdrożenie języka angielskiego jako równorzędnego w działalności Towarzystwa Doktorantów UJ.</a:t>
            </a:r>
          </a:p>
          <a:p>
            <a:r>
              <a:rPr lang="pl-PL" sz="2200" dirty="0"/>
              <a:t>Cyfryzacja Towarzystwa Doktorantów UJ - wnioski w Konkursie na Dofinansowanie Działalności Doktorantów składane są już tylko w formie online, wiele pism </a:t>
            </a:r>
            <a:br>
              <a:rPr lang="pl-PL" sz="2200" dirty="0"/>
            </a:br>
            <a:r>
              <a:rPr lang="pl-PL" sz="2200" dirty="0"/>
              <a:t>i dokumentów tylko w wersji cyfrowej.</a:t>
            </a:r>
          </a:p>
        </p:txBody>
      </p:sp>
      <p:pic>
        <p:nvPicPr>
          <p:cNvPr id="4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41474BA3-3A97-4CEB-895F-E70E4D75E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1212"/>
            <a:ext cx="280157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145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17FF5-6B6C-4033-B9E9-B6D00549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Otrzymane Nagrody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FA36-28E8-4408-9306-2C950A489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miejsce </a:t>
            </a:r>
            <a:r>
              <a:rPr lang="pl-PL" sz="2400" dirty="0"/>
              <a:t>w konkursie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PRODOK 2021 </a:t>
            </a:r>
            <a:r>
              <a:rPr lang="pl-PL" sz="2400" dirty="0"/>
              <a:t>w kategorii Najlepsza Uczelnia</a:t>
            </a:r>
          </a:p>
          <a:p>
            <a:pPr marL="0" indent="0">
              <a:buNone/>
            </a:pP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miejsce </a:t>
            </a:r>
            <a:r>
              <a:rPr lang="pl-PL" sz="2400" dirty="0"/>
              <a:t>w konkursie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PRODOK 2021 </a:t>
            </a:r>
            <a:r>
              <a:rPr lang="pl-PL" sz="2400" dirty="0"/>
              <a:t>w kategorii Najlepszy Samorząd Doktorancki</a:t>
            </a:r>
          </a:p>
          <a:p>
            <a:pPr marL="0" indent="0">
              <a:buNone/>
            </a:pP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miejsce </a:t>
            </a:r>
            <a:r>
              <a:rPr lang="pl-PL" sz="2400" dirty="0"/>
              <a:t>w konkursie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DOCUP 2021 </a:t>
            </a:r>
            <a:r>
              <a:rPr lang="pl-PL" sz="2400" dirty="0"/>
              <a:t>w kategorii Działalność Samorządowa</a:t>
            </a:r>
          </a:p>
        </p:txBody>
      </p:sp>
      <p:pic>
        <p:nvPicPr>
          <p:cNvPr id="4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41474BA3-3A97-4CEB-895F-E70E4D75E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1212"/>
            <a:ext cx="280157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374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17FF5-6B6C-4033-B9E9-B6D00549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Podziękowania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FA36-28E8-4408-9306-2C950A489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 tym miejscu chcielibyśmy serdecznie podziękować pracownicom biura TD UJ</a:t>
            </a:r>
          </a:p>
          <a:p>
            <a:pPr marL="0" indent="0">
              <a:buNone/>
            </a:pPr>
            <a:r>
              <a:rPr lang="pl-PL" sz="2400" b="1" dirty="0"/>
              <a:t>Wioletcie Pugacewicz </a:t>
            </a:r>
            <a:r>
              <a:rPr lang="pl-PL" sz="2400" dirty="0"/>
              <a:t>i </a:t>
            </a:r>
            <a:r>
              <a:rPr lang="pl-PL" sz="2400" b="1" dirty="0"/>
              <a:t>Monice Nowickiej</a:t>
            </a:r>
            <a:r>
              <a:rPr lang="pl-PL" sz="2400" dirty="0"/>
              <a:t>,</a:t>
            </a: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byłej Prezes TD UJ </a:t>
            </a:r>
            <a:r>
              <a:rPr lang="pl-PL" sz="2400" b="1" dirty="0"/>
              <a:t>Natalii Stręk</a:t>
            </a:r>
            <a:r>
              <a:rPr lang="pl-PL" sz="2400" dirty="0"/>
              <a:t>, </a:t>
            </a:r>
          </a:p>
          <a:p>
            <a:pPr marL="0" indent="0">
              <a:buNone/>
            </a:pPr>
            <a:r>
              <a:rPr lang="pl-PL" sz="2400" dirty="0"/>
              <a:t>wszystkim </a:t>
            </a:r>
            <a:r>
              <a:rPr lang="pl-PL" sz="2400" b="1" dirty="0"/>
              <a:t>Radnym, Pełnomocnikom</a:t>
            </a:r>
            <a:r>
              <a:rPr lang="pl-PL" sz="2400" dirty="0"/>
              <a:t> i </a:t>
            </a:r>
            <a:r>
              <a:rPr lang="pl-PL" sz="2400" b="1" dirty="0"/>
              <a:t>Członkom Komisji Rewizyjnej</a:t>
            </a:r>
            <a:r>
              <a:rPr lang="pl-PL" sz="2400" dirty="0"/>
              <a:t> w 2021 roku, </a:t>
            </a:r>
            <a:br>
              <a:rPr lang="pl-PL" sz="2400" dirty="0"/>
            </a:br>
            <a:r>
              <a:rPr lang="pl-PL" sz="2400" b="1" dirty="0"/>
              <a:t>Radzie Doktorantów SDNŚiP </a:t>
            </a:r>
            <a:r>
              <a:rPr lang="pl-PL" sz="2400" dirty="0"/>
              <a:t>oraz</a:t>
            </a:r>
            <a:br>
              <a:rPr lang="pl-PL" sz="2400" dirty="0"/>
            </a:br>
            <a:r>
              <a:rPr lang="pl-PL" sz="2400" b="1" dirty="0"/>
              <a:t>Przewodniczącym </a:t>
            </a:r>
            <a:r>
              <a:rPr lang="pl-PL" sz="2400" dirty="0"/>
              <a:t>i </a:t>
            </a:r>
            <a:r>
              <a:rPr lang="pl-PL" sz="2400" b="1" dirty="0"/>
              <a:t>Członkom Komisji TD UJ</a:t>
            </a:r>
            <a:r>
              <a:rPr lang="pl-PL" sz="2400" dirty="0"/>
              <a:t>,</a:t>
            </a:r>
            <a:r>
              <a:rPr lang="pl-PL" sz="2400" b="1" dirty="0"/>
              <a:t> </a:t>
            </a:r>
          </a:p>
          <a:p>
            <a:pPr marL="0" indent="0">
              <a:buNone/>
            </a:pPr>
            <a:r>
              <a:rPr lang="pl-PL" sz="2400" dirty="0"/>
              <a:t>bez których pomocy i aktywności nie udałoby się tyle osiągnąć.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4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41474BA3-3A97-4CEB-895F-E70E4D75E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1212"/>
            <a:ext cx="280157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4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E195-3C02-4CEE-B0E8-51D1076CB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Prezes TD UJ posiada kompetencje w następujących sprawach (Art. 15 Regulaminu TD UJ):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CE21B-1030-4A95-A5F1-8792CC8DF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1) reprezentowania TD UJ na zewnątrz;</a:t>
            </a:r>
          </a:p>
          <a:p>
            <a:pPr marL="0" indent="0">
              <a:buNone/>
            </a:pPr>
            <a:r>
              <a:rPr lang="pl-PL" sz="2400" dirty="0"/>
              <a:t>2) organizacji oraz prowadzenia siedziby oraz sekretariatu TD UJ;</a:t>
            </a:r>
          </a:p>
          <a:p>
            <a:pPr marL="0" indent="0">
              <a:buNone/>
            </a:pPr>
            <a:r>
              <a:rPr lang="pl-PL" sz="2400" dirty="0"/>
              <a:t>3) organizowania prac Rady;</a:t>
            </a:r>
          </a:p>
          <a:p>
            <a:pPr marL="0" indent="0">
              <a:buNone/>
            </a:pPr>
            <a:r>
              <a:rPr lang="pl-PL" sz="2400" dirty="0"/>
              <a:t>4) organizowania prac Zarządu;</a:t>
            </a:r>
          </a:p>
          <a:p>
            <a:pPr marL="0" indent="0">
              <a:buNone/>
            </a:pPr>
            <a:r>
              <a:rPr lang="pl-PL" sz="2400" dirty="0"/>
              <a:t>5) koordynowania prac komisji TD UJ.</a:t>
            </a:r>
            <a:endParaRPr lang="en-US" sz="2400" dirty="0"/>
          </a:p>
        </p:txBody>
      </p:sp>
      <p:pic>
        <p:nvPicPr>
          <p:cNvPr id="7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0BBF51D3-A190-4049-80D2-AAD94F884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1212"/>
            <a:ext cx="280157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15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5BB8F-B468-4031-90CB-7C71A130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Reprezentowanie TD UJ na zewnątrz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351C5-A6FF-46CE-B3B6-A303AEEB6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632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WEWNĄTRZ UCZELNI</a:t>
            </a:r>
          </a:p>
          <a:p>
            <a:pPr marL="0" indent="0">
              <a:buNone/>
            </a:pPr>
            <a:r>
              <a:rPr lang="pl-PL" sz="2200" dirty="0"/>
              <a:t>Ponad 50 spotkań z władzami uczelni – władze rektorskie, dyrektorzy Szkół Doktorskich oraz innymi instytucjami jak Rzecznik Praw i Wartości Akademickich UJ.</a:t>
            </a:r>
          </a:p>
          <a:p>
            <a:pPr marL="0" indent="0">
              <a:buNone/>
            </a:pPr>
            <a:r>
              <a:rPr lang="pl-PL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 ŚRODOWISKU UCZELNI KRAKOWSKICH</a:t>
            </a:r>
          </a:p>
          <a:p>
            <a:pPr marL="0" indent="0">
              <a:buNone/>
            </a:pPr>
            <a:r>
              <a:rPr lang="pl-PL" sz="2200" dirty="0"/>
              <a:t>Aktywny udział w Porozumieniu Doktorantów Uczelni Krakowskich - funkcja sekretarza.</a:t>
            </a:r>
          </a:p>
          <a:p>
            <a:pPr marL="0" indent="0">
              <a:buNone/>
            </a:pPr>
            <a:r>
              <a:rPr lang="pl-PL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 ARENIE OGÓLNOPOLSKIEJ</a:t>
            </a:r>
          </a:p>
          <a:p>
            <a:pPr marL="0" indent="0">
              <a:buNone/>
            </a:pPr>
            <a:r>
              <a:rPr lang="pl-PL" sz="2200" dirty="0"/>
              <a:t>Aktywny udział w otwartych posiedzeniach Zarządu i Zjazdach Krajowej Reprezentacji Doktorantów, a także w spotkaniach Rady Konsultacyjnej KRD.</a:t>
            </a:r>
          </a:p>
          <a:p>
            <a:pPr marL="0" indent="0">
              <a:buNone/>
            </a:pPr>
            <a:r>
              <a:rPr lang="pl-PL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 ARENIE MIĘDZYNARODOWEJ</a:t>
            </a:r>
          </a:p>
          <a:p>
            <a:pPr marL="0" indent="0">
              <a:buNone/>
            </a:pPr>
            <a:r>
              <a:rPr lang="pl-PL" sz="2200" dirty="0"/>
              <a:t>Udział w spotkaniu z sekretarz generalną Una Europa oraz pracownikami </a:t>
            </a:r>
            <a:br>
              <a:rPr lang="pl-PL" sz="2200" dirty="0"/>
            </a:br>
            <a:r>
              <a:rPr lang="pl-PL" sz="2200" dirty="0"/>
              <a:t>biura Una Europa, gdzie poruszano m.in. kwestię aktywności </a:t>
            </a:r>
            <a:br>
              <a:rPr lang="pl-PL" sz="2200" dirty="0"/>
            </a:br>
            <a:r>
              <a:rPr lang="pl-PL" sz="2200" dirty="0"/>
              <a:t>doktorantów w Una Europa.</a:t>
            </a:r>
          </a:p>
        </p:txBody>
      </p:sp>
      <p:pic>
        <p:nvPicPr>
          <p:cNvPr id="7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BDC96471-754F-49B2-A9E9-45298FE64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1212"/>
            <a:ext cx="280157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3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5BB8F-B468-4031-90CB-7C71A130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Organizacja oraz prowadzenie siedziby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oraz sekretariatu TD UJ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351C5-A6FF-46CE-B3B6-A303AEEB6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6324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>
              <a:ln w="0"/>
            </a:endParaRPr>
          </a:p>
          <a:p>
            <a:pPr marL="0" indent="0">
              <a:buNone/>
            </a:pPr>
            <a:r>
              <a:rPr lang="pl-PL" sz="2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Siedziba TD UJ – ul. Czapskich 4 pok. 9 i 14</a:t>
            </a:r>
            <a:endParaRPr lang="pl-PL" sz="2200" dirty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sz="2200" dirty="0">
              <a:ln w="0"/>
            </a:endParaRPr>
          </a:p>
          <a:p>
            <a:pPr marL="0" indent="0">
              <a:buNone/>
            </a:pPr>
            <a:r>
              <a:rPr lang="pl-PL" sz="2200" dirty="0">
                <a:ln w="0"/>
              </a:rPr>
              <a:t>Najważniejsze inicjatywy:</a:t>
            </a:r>
          </a:p>
          <a:p>
            <a:r>
              <a:rPr lang="pl-PL" sz="2200" dirty="0">
                <a:ln w="0"/>
              </a:rPr>
              <a:t>urządzenie i zagospodarowanie nowego pokoju (pokój nr 9),</a:t>
            </a:r>
          </a:p>
          <a:p>
            <a:r>
              <a:rPr lang="pl-PL" sz="2200" dirty="0">
                <a:ln w="0"/>
              </a:rPr>
              <a:t>zakup dwóch komputerów oraz profesjonalnego aparatu,</a:t>
            </a:r>
          </a:p>
          <a:p>
            <a:r>
              <a:rPr lang="pl-PL" sz="2200" dirty="0">
                <a:ln w="0"/>
              </a:rPr>
              <a:t>zlikwidowanie starych telefonów oraz komputerów,</a:t>
            </a:r>
          </a:p>
          <a:p>
            <a:r>
              <a:rPr lang="pl-PL" sz="2200" dirty="0">
                <a:ln w="0"/>
              </a:rPr>
              <a:t>wprowadzenie dobrej praktyki polegającej na regularnej inwentaryzacji,</a:t>
            </a:r>
          </a:p>
          <a:p>
            <a:r>
              <a:rPr lang="pl-PL" sz="2200" dirty="0">
                <a:ln w="0"/>
              </a:rPr>
              <a:t>wprowadzenie Elektronicznego Zarządzania Dokumentacją.</a:t>
            </a:r>
          </a:p>
        </p:txBody>
      </p:sp>
      <p:pic>
        <p:nvPicPr>
          <p:cNvPr id="4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B5FA03BA-B06A-42DC-BAA1-B6818AC42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1212"/>
            <a:ext cx="280157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68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5BB8F-B468-4031-90CB-7C71A130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Organizowanie prac Rady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351C5-A6FF-46CE-B3B6-A303AEEB6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632474"/>
          </a:xfrm>
        </p:spPr>
        <p:txBody>
          <a:bodyPr>
            <a:normAutofit/>
          </a:bodyPr>
          <a:lstStyle/>
          <a:p>
            <a:r>
              <a:rPr lang="pl-PL" sz="2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pl-PL" sz="2200" dirty="0">
                <a:ln w="0"/>
              </a:rPr>
              <a:t> Radnych TD UJ,</a:t>
            </a:r>
          </a:p>
          <a:p>
            <a:r>
              <a:rPr lang="pl-PL" sz="2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pl-PL" sz="2200" dirty="0">
                <a:ln w="0"/>
              </a:rPr>
              <a:t> posiedzeń Rady w 2021 roku,</a:t>
            </a:r>
          </a:p>
          <a:p>
            <a:r>
              <a:rPr lang="pl-PL" sz="2200" dirty="0">
                <a:ln w="0"/>
              </a:rPr>
              <a:t>Najważniejsze kwestie dyskutowane i zatwierdzane na posiedzeniach: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uwagi do Strategii 2030,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stanowisko w sprawie słów Małopolskiej Kurator Oświaty Barbary Nowak 	pod adresem Uniwersytetu Jagiellońskiego,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ordynacja wyborcza do Rad Doktorantów Szkół Doktorskich,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procedura głosowania na Nadzwyczajne i Zwyczajne Walne Zgromadzenie.</a:t>
            </a:r>
          </a:p>
          <a:p>
            <a:pPr marL="0" indent="0">
              <a:buNone/>
            </a:pPr>
            <a:endParaRPr lang="pl-PL" sz="2200" dirty="0">
              <a:ln w="0"/>
            </a:endParaRPr>
          </a:p>
        </p:txBody>
      </p:sp>
      <p:pic>
        <p:nvPicPr>
          <p:cNvPr id="4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DEC8F65A-D946-4E41-AE8C-9DC0C06A5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1212"/>
            <a:ext cx="280157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9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5BB8F-B468-4031-90CB-7C71A130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Organizowanie prac Zarządu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351C5-A6FF-46CE-B3B6-A303AEEB6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632474"/>
          </a:xfrm>
        </p:spPr>
        <p:txBody>
          <a:bodyPr>
            <a:normAutofit fontScale="92500" lnSpcReduction="20000"/>
          </a:bodyPr>
          <a:lstStyle/>
          <a:p>
            <a:r>
              <a:rPr lang="pl-PL" sz="2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pl-PL" sz="2400" dirty="0">
                <a:ln w="0"/>
              </a:rPr>
              <a:t>Członków Zarządu TD UJ,</a:t>
            </a:r>
          </a:p>
          <a:p>
            <a:r>
              <a:rPr lang="pl-PL" sz="2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pl-PL" sz="2400" dirty="0">
                <a:ln w="0"/>
              </a:rPr>
              <a:t> posiedzeń Zarządu w 2021 roku,</a:t>
            </a:r>
          </a:p>
          <a:p>
            <a:r>
              <a:rPr lang="pl-PL" sz="2400" dirty="0">
                <a:ln w="0"/>
              </a:rPr>
              <a:t>Kluczowe pisma przygotowane przez Zarząd: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Pisma dotyczące zatwierdzenia proponowanych przez TD UJ poprawek </a:t>
            </a:r>
            <a:br>
              <a:rPr lang="pl-PL" sz="2400" dirty="0">
                <a:ln w="0"/>
              </a:rPr>
            </a:br>
            <a:r>
              <a:rPr lang="pl-PL" sz="2400" dirty="0">
                <a:ln w="0"/>
              </a:rPr>
              <a:t>	w Regulaminie TD UJ,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Propozycje poprawek do Statutu UJ, m.in. poprawka gwarantująca stałą obecność 	przedstawiciela TD UJ w Kolegium Rektorsko-Dziekańskim, 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Pismo dotyczące przedstawicielstwa doktorantów w radach dyscyplin,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Pismo dotyczące mLegitymacji, w efekcie którego, władze UJ wystosowały pismo 	do właściwego Ministerstwa,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Pismo dotyczące uznania raportów ze szkoleń za ekwiwalent darmowego udziału 	doktoranta w szkoleniach,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Pismo dotyczące zwiększenia świadczeń dla doktorantów </a:t>
            </a:r>
            <a:br>
              <a:rPr lang="pl-PL" sz="2400" dirty="0">
                <a:ln w="0"/>
              </a:rPr>
            </a:br>
            <a:r>
              <a:rPr lang="pl-PL" sz="2400" dirty="0">
                <a:ln w="0"/>
              </a:rPr>
              <a:t>	z niepełnosprawnościami.</a:t>
            </a:r>
          </a:p>
          <a:p>
            <a:pPr marL="0" indent="0">
              <a:buNone/>
            </a:pPr>
            <a:endParaRPr lang="pl-PL" sz="2400" dirty="0">
              <a:ln w="0"/>
            </a:endParaRPr>
          </a:p>
        </p:txBody>
      </p:sp>
      <p:pic>
        <p:nvPicPr>
          <p:cNvPr id="4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A489CDD0-4448-4179-907C-B0B976709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9838"/>
            <a:ext cx="280157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05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5BB8F-B468-4031-90CB-7C71A130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Organizowanie prac Zarządu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351C5-A6FF-46CE-B3B6-A303AEEB6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632474"/>
          </a:xfrm>
        </p:spPr>
        <p:txBody>
          <a:bodyPr>
            <a:normAutofit/>
          </a:bodyPr>
          <a:lstStyle/>
          <a:p>
            <a:r>
              <a:rPr lang="pl-PL" sz="2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pl-PL" sz="2200" dirty="0">
                <a:ln w="0"/>
              </a:rPr>
              <a:t> Pełnomocników: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Anna Wójtowicz – pełnomocnik ds. Współpracy Międzynarodowej, 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Krzysztof Kula - pełnomocnik ds. Wyborów (do 31 sierpnia 2021 r.),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Wiktor Eźlakowski - pełnomocnik ds. Wyborów (od 5 września 2021 r.), 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Aleksandra Różańska - pełnomocnik ds. Rozwoju,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Konrad Skórkiewicz - pełnomocnik ds. Domu Doktoranta.</a:t>
            </a:r>
          </a:p>
        </p:txBody>
      </p:sp>
      <p:pic>
        <p:nvPicPr>
          <p:cNvPr id="4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2BC33CAD-E91D-4AAA-AB3F-1535E58D7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1212"/>
            <a:ext cx="280157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620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5BB8F-B468-4031-90CB-7C71A130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Organizowanie prac Zarządu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351C5-A6FF-46CE-B3B6-A303AEEB6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632474"/>
          </a:xfrm>
        </p:spPr>
        <p:txBody>
          <a:bodyPr>
            <a:normAutofit lnSpcReduction="10000"/>
          </a:bodyPr>
          <a:lstStyle/>
          <a:p>
            <a:r>
              <a:rPr lang="pl-PL" sz="2200" dirty="0">
                <a:ln w="0"/>
              </a:rPr>
              <a:t>Najważniejsze wydarzenia i projekty: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II edycja Konkursu Coimbra Group 3-Minute-Thesis Jagiellonian University,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Zjazd Delegatów KRD zwołany w trybie nadzwyczajnym na 16.10.2021 r. 	zorganizowany wspólnie z Samorządami Doktorantów AGH i AWF,	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Krakowski Salon Naukowy we współpracy z Porozumieniem Doktorantów Uczelni 	Krakowskich, 	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pierwszy program mentoringowy, w celu rozwoju umiejętności potrzebnych </a:t>
            </a:r>
            <a:br>
              <a:rPr lang="pl-PL" sz="2200" dirty="0">
                <a:ln w="0"/>
              </a:rPr>
            </a:br>
            <a:r>
              <a:rPr lang="pl-PL" sz="2200" dirty="0">
                <a:ln w="0"/>
              </a:rPr>
              <a:t>	w pracy samorządowej wśród osób chcących zaangażować się w pracę w TD UJ,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tłumaczenie nazwy TD UJ na język angielski: </a:t>
            </a:r>
            <a:r>
              <a:rPr lang="pl-PL" sz="2200" i="1" dirty="0">
                <a:ln w="0"/>
              </a:rPr>
              <a:t>Jagiellonian University PhD Student 	Association,</a:t>
            </a:r>
            <a:r>
              <a:rPr lang="pl-PL" sz="2200" dirty="0">
                <a:ln w="0"/>
              </a:rPr>
              <a:t>	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 nawiązanie współpracy ze Studenckim Biurem Tłumaczeń,</a:t>
            </a:r>
          </a:p>
          <a:p>
            <a:pPr marL="0" indent="0">
              <a:buNone/>
            </a:pPr>
            <a:r>
              <a:rPr lang="pl-PL" sz="2200" dirty="0">
                <a:ln w="0"/>
              </a:rPr>
              <a:t>	-  projekt Glosariusz we współpracy z Jagiellońskim </a:t>
            </a:r>
            <a:br>
              <a:rPr lang="pl-PL" sz="2200" dirty="0">
                <a:ln w="0"/>
              </a:rPr>
            </a:br>
            <a:r>
              <a:rPr lang="pl-PL" sz="2200" dirty="0">
                <a:ln w="0"/>
              </a:rPr>
              <a:t>	Centrum Językowym.</a:t>
            </a:r>
          </a:p>
        </p:txBody>
      </p:sp>
      <p:pic>
        <p:nvPicPr>
          <p:cNvPr id="4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64337C2F-8357-4927-8FD8-21FBDFAC8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1212"/>
            <a:ext cx="280157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11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Logo, company name&#10;&#10;Description automatically generated">
            <a:extLst>
              <a:ext uri="{FF2B5EF4-FFF2-40B4-BE49-F238E27FC236}">
                <a16:creationId xmlns:a16="http://schemas.microsoft.com/office/drawing/2014/main" id="{64337C2F-8357-4927-8FD8-21FBDFAC8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14" y="5331212"/>
            <a:ext cx="280157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55BB8F-B468-4031-90CB-7C71A130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Koordynowanie prac komisji TD UJ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4B577AF-CF31-469C-B065-D5EDD6120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632474"/>
          </a:xfrm>
        </p:spPr>
        <p:txBody>
          <a:bodyPr>
            <a:normAutofit fontScale="92500"/>
          </a:bodyPr>
          <a:lstStyle/>
          <a:p>
            <a:r>
              <a:rPr lang="pl-PL" sz="2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pl-PL" sz="2400" dirty="0">
                <a:ln w="0"/>
              </a:rPr>
              <a:t> Komisji oraz Monografia TD UJ,</a:t>
            </a:r>
          </a:p>
          <a:p>
            <a:r>
              <a:rPr lang="pl-PL" sz="2400" dirty="0">
                <a:ln w="0"/>
              </a:rPr>
              <a:t>Najważniejsze wydarzenia i projekty: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Konkurs na Dofinansowanie Działalności Doktorantów,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wydarzenia kulturalno-integracyjne: ABC Doktoranta, Salony Naukowe, 	Doktorancki Klub Filmowy, wyjście na balet, do teatru, stacjonarne imprezy,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Szkolenia na Start - II edycja szkoleń rozwijających umiejętności pracy naukowej 	dla doktorantów rozpoczynających pracę nad doktoratem,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 badanie dotyczące opinii doktorantów na temat zalet i wad kształcenia, z jakimi 	mają do czynienia w Szkołach Doktorskich oraz podczas studiów doktoranckich,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- trzy tomy czasopisma naukowego Monografia TD UJ, z czego jeden </a:t>
            </a:r>
            <a:br>
              <a:rPr lang="pl-PL" sz="2400" dirty="0">
                <a:ln w="0"/>
              </a:rPr>
            </a:br>
            <a:r>
              <a:rPr lang="pl-PL" sz="2400" dirty="0">
                <a:ln w="0"/>
              </a:rPr>
              <a:t>	w języku angielskim,</a:t>
            </a:r>
          </a:p>
          <a:p>
            <a:pPr marL="0" indent="0">
              <a:buNone/>
            </a:pPr>
            <a:r>
              <a:rPr lang="pl-PL" sz="2400" dirty="0">
                <a:ln w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794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D47B1454728C4385E3C5F4132CA29B" ma:contentTypeVersion="7" ma:contentTypeDescription="Utwórz nowy dokument." ma:contentTypeScope="" ma:versionID="c1a9d3d179131f8e39b474b860af7adb">
  <xsd:schema xmlns:xsd="http://www.w3.org/2001/XMLSchema" xmlns:xs="http://www.w3.org/2001/XMLSchema" xmlns:p="http://schemas.microsoft.com/office/2006/metadata/properties" xmlns:ns2="9390ae26-f308-48b3-b721-594570a6ee7c" xmlns:ns3="954efbd0-e79d-414e-b329-892683ce1941" targetNamespace="http://schemas.microsoft.com/office/2006/metadata/properties" ma:root="true" ma:fieldsID="2f9deb706ffcc2587d8727c6382a19e8" ns2:_="" ns3:_="">
    <xsd:import namespace="9390ae26-f308-48b3-b721-594570a6ee7c"/>
    <xsd:import namespace="954efbd0-e79d-414e-b329-892683ce19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0ae26-f308-48b3-b721-594570a6ee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efbd0-e79d-414e-b329-892683ce19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C1CDB1-4808-4486-86FD-74F3C87DBA7A}"/>
</file>

<file path=customXml/itemProps2.xml><?xml version="1.0" encoding="utf-8"?>
<ds:datastoreItem xmlns:ds="http://schemas.openxmlformats.org/officeDocument/2006/customXml" ds:itemID="{A0245AC1-2B81-42AD-B0A4-7F5CA87ECE04}"/>
</file>

<file path=customXml/itemProps3.xml><?xml version="1.0" encoding="utf-8"?>
<ds:datastoreItem xmlns:ds="http://schemas.openxmlformats.org/officeDocument/2006/customXml" ds:itemID="{C292DBC9-C281-4AFF-BCF1-7FF4CB31C6DD}"/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1084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Sprawozdanie Prezesa Towarzystwa Doktorantów Uniwersytetu Jagiellońskiego</vt:lpstr>
      <vt:lpstr> Prezes TD UJ posiada kompetencje w następujących sprawach (Art. 15 Regulaminu TD UJ):</vt:lpstr>
      <vt:lpstr>1) Reprezentowanie TD UJ na zewnątrz</vt:lpstr>
      <vt:lpstr>2) Organizacja oraz prowadzenie siedziby  oraz sekretariatu TD UJ</vt:lpstr>
      <vt:lpstr>3) Organizowanie prac Rady </vt:lpstr>
      <vt:lpstr>4) Organizowanie prac Zarządu </vt:lpstr>
      <vt:lpstr>4) Organizowanie prac Zarządu </vt:lpstr>
      <vt:lpstr>4) Organizowanie prac Zarządu </vt:lpstr>
      <vt:lpstr>5) Koordynowanie prac komisji TD UJ </vt:lpstr>
      <vt:lpstr>5) Koordynowanie prac komisji TD UJ </vt:lpstr>
      <vt:lpstr>Największe osiągnięcia w 2021</vt:lpstr>
      <vt:lpstr>Otrzymane Nagrody</vt:lpstr>
      <vt:lpstr>Podziękowania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Prezesa Towarzystwa Doktorantów Uniwersytetu Jagiellońskiego</dc:title>
  <dc:creator>Anna Wójtowicz</dc:creator>
  <cp:lastModifiedBy>Anna Wójtowicz</cp:lastModifiedBy>
  <cp:revision>11</cp:revision>
  <dcterms:created xsi:type="dcterms:W3CDTF">2021-12-11T16:52:22Z</dcterms:created>
  <dcterms:modified xsi:type="dcterms:W3CDTF">2021-12-12T23:07:02Z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0x010100A5D47B1454728C4385E3C5F4132CA29B</vt:lpwstr>
  </property>
</Properties>
</file>